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275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337316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kern="0" spc="-18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Sistema de Reservas de Restaurante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6319599" y="4587002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Este sistema de reservas para restaurantes utiliza FastAPI y MySQL para facilitar la gestión de reservas y mejorar la experiencia del cliente.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552009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9" name="Text 5"/>
          <p:cNvSpPr/>
          <p:nvPr/>
        </p:nvSpPr>
        <p:spPr>
          <a:xfrm>
            <a:off x="6354578" y="5503426"/>
            <a:ext cx="3383161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Rodrigo Xavier Álvarez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263104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Caso de Uso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658672"/>
            <a:ext cx="3370064" cy="2297786"/>
          </a:xfrm>
          <a:prstGeom prst="roundRect">
            <a:avLst>
              <a:gd name="adj" fmla="val 515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8" name="Text 5"/>
          <p:cNvSpPr/>
          <p:nvPr/>
        </p:nvSpPr>
        <p:spPr>
          <a:xfrm>
            <a:off x="2267783" y="388846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Descripción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267783" y="4368879"/>
            <a:ext cx="2910483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Crear, leer, actualizar y eliminar reservas.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3658671"/>
            <a:ext cx="3370064" cy="2297787"/>
          </a:xfrm>
          <a:prstGeom prst="roundRect">
            <a:avLst>
              <a:gd name="adj" fmla="val 515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1" name="Text 8"/>
          <p:cNvSpPr/>
          <p:nvPr/>
        </p:nvSpPr>
        <p:spPr>
          <a:xfrm>
            <a:off x="5860018" y="388846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Usuarios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860018" y="4368879"/>
            <a:ext cx="2910483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Clientes del restaurante que desean reservar una mesa.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3658671"/>
            <a:ext cx="3370064" cy="2300339"/>
          </a:xfrm>
          <a:prstGeom prst="roundRect">
            <a:avLst>
              <a:gd name="adj" fmla="val 515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4" name="Text 11"/>
          <p:cNvSpPr/>
          <p:nvPr/>
        </p:nvSpPr>
        <p:spPr>
          <a:xfrm>
            <a:off x="9452253" y="388846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Beneficios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452253" y="4368879"/>
            <a:ext cx="2910483" cy="1229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Optimiza la gestión de reservas y ofrece una mejor experiencia al cliente.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79623" y="496461"/>
            <a:ext cx="576381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Tecnologías Utilizadas</a:t>
            </a:r>
            <a:endParaRPr lang="en-US" sz="4374" dirty="0"/>
          </a:p>
        </p:txBody>
      </p:sp>
      <p:grpSp>
        <p:nvGrpSpPr>
          <p:cNvPr id="19" name="Grupo 18">
            <a:extLst>
              <a:ext uri="{FF2B5EF4-FFF2-40B4-BE49-F238E27FC236}">
                <a16:creationId xmlns:a16="http://schemas.microsoft.com/office/drawing/2014/main" id="{35DDF881-9501-8CD1-3B57-09BEAB5AD0A3}"/>
              </a:ext>
            </a:extLst>
          </p:cNvPr>
          <p:cNvGrpSpPr/>
          <p:nvPr/>
        </p:nvGrpSpPr>
        <p:grpSpPr>
          <a:xfrm>
            <a:off x="833199" y="2139946"/>
            <a:ext cx="6677210" cy="1146929"/>
            <a:chOff x="833199" y="3537228"/>
            <a:chExt cx="4542115" cy="1146929"/>
          </a:xfrm>
        </p:grpSpPr>
        <p:sp>
          <p:nvSpPr>
            <p:cNvPr id="6" name="Shape 3"/>
            <p:cNvSpPr/>
            <p:nvPr/>
          </p:nvSpPr>
          <p:spPr>
            <a:xfrm>
              <a:off x="833199" y="3537228"/>
              <a:ext cx="499943" cy="499943"/>
            </a:xfrm>
            <a:prstGeom prst="roundRect">
              <a:avLst>
                <a:gd name="adj" fmla="val 20000"/>
              </a:avLst>
            </a:prstGeom>
            <a:solidFill>
              <a:srgbClr val="DADBF1"/>
            </a:solidFill>
            <a:ln w="7620">
              <a:solidFill>
                <a:srgbClr val="C0C1D7"/>
              </a:solidFill>
              <a:prstDash val="solid"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Text 4"/>
            <p:cNvSpPr/>
            <p:nvPr/>
          </p:nvSpPr>
          <p:spPr>
            <a:xfrm>
              <a:off x="1006554" y="3620572"/>
              <a:ext cx="153114" cy="33325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2624"/>
                </a:lnSpc>
                <a:buNone/>
              </a:pPr>
              <a:r>
                <a:rPr lang="en-US" sz="2624" b="1" kern="0" spc="-79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1</a:t>
              </a:r>
              <a:endParaRPr lang="en-US" sz="2624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1555313" y="3537228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66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FastAPI</a:t>
              </a:r>
              <a:endParaRPr lang="en-US" sz="2187" dirty="0"/>
            </a:p>
          </p:txBody>
        </p:sp>
        <p:sp>
          <p:nvSpPr>
            <p:cNvPr id="9" name="Text 6"/>
            <p:cNvSpPr/>
            <p:nvPr/>
          </p:nvSpPr>
          <p:spPr>
            <a:xfrm>
              <a:off x="1555313" y="4017645"/>
              <a:ext cx="3820001" cy="666512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750" kern="0" spc="-35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Framework para construir APIs RESTful rápidas y eficientes.</a:t>
              </a:r>
              <a:endParaRPr lang="en-US" sz="1750" dirty="0"/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A542642A-40ED-9A74-FA70-3AAFEBEECE11}"/>
              </a:ext>
            </a:extLst>
          </p:cNvPr>
          <p:cNvGrpSpPr/>
          <p:nvPr/>
        </p:nvGrpSpPr>
        <p:grpSpPr>
          <a:xfrm>
            <a:off x="833199" y="4165526"/>
            <a:ext cx="6482001" cy="1146929"/>
            <a:chOff x="5597485" y="3537228"/>
            <a:chExt cx="4542115" cy="1146929"/>
          </a:xfrm>
        </p:grpSpPr>
        <p:sp>
          <p:nvSpPr>
            <p:cNvPr id="10" name="Shape 7"/>
            <p:cNvSpPr/>
            <p:nvPr/>
          </p:nvSpPr>
          <p:spPr>
            <a:xfrm>
              <a:off x="5597485" y="3537228"/>
              <a:ext cx="499943" cy="499943"/>
            </a:xfrm>
            <a:prstGeom prst="roundRect">
              <a:avLst>
                <a:gd name="adj" fmla="val 20000"/>
              </a:avLst>
            </a:prstGeom>
            <a:solidFill>
              <a:srgbClr val="DADBF1"/>
            </a:solidFill>
            <a:ln w="7620">
              <a:solidFill>
                <a:srgbClr val="C0C1D7"/>
              </a:solidFill>
              <a:prstDash val="solid"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1" name="Text 8"/>
            <p:cNvSpPr/>
            <p:nvPr/>
          </p:nvSpPr>
          <p:spPr>
            <a:xfrm>
              <a:off x="5747385" y="3620572"/>
              <a:ext cx="200025" cy="33325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2624"/>
                </a:lnSpc>
                <a:buNone/>
              </a:pPr>
              <a:r>
                <a:rPr lang="en-US" sz="2624" b="1" kern="0" spc="-79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2</a:t>
              </a:r>
              <a:endParaRPr lang="en-US" sz="2624" dirty="0"/>
            </a:p>
          </p:txBody>
        </p:sp>
        <p:sp>
          <p:nvSpPr>
            <p:cNvPr id="12" name="Text 9"/>
            <p:cNvSpPr/>
            <p:nvPr/>
          </p:nvSpPr>
          <p:spPr>
            <a:xfrm>
              <a:off x="6319599" y="3537228"/>
              <a:ext cx="324862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66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mysql-connector-python</a:t>
              </a:r>
              <a:endParaRPr lang="en-US" sz="2187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6319599" y="4017645"/>
              <a:ext cx="3820001" cy="666512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750" kern="0" spc="-35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Conector para interactuar con la base de datos MySQL.</a:t>
              </a:r>
              <a:endParaRPr lang="en-US" sz="1750" dirty="0"/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DD103DDD-D3EF-0BA9-D0B8-42AE443A5879}"/>
              </a:ext>
            </a:extLst>
          </p:cNvPr>
          <p:cNvGrpSpPr/>
          <p:nvPr/>
        </p:nvGrpSpPr>
        <p:grpSpPr>
          <a:xfrm>
            <a:off x="833199" y="6040698"/>
            <a:ext cx="9614808" cy="813673"/>
            <a:chOff x="833199" y="5156240"/>
            <a:chExt cx="9614808" cy="813673"/>
          </a:xfrm>
        </p:grpSpPr>
        <p:sp>
          <p:nvSpPr>
            <p:cNvPr id="14" name="Shape 11"/>
            <p:cNvSpPr/>
            <p:nvPr/>
          </p:nvSpPr>
          <p:spPr>
            <a:xfrm>
              <a:off x="833199" y="5156240"/>
              <a:ext cx="713463" cy="499943"/>
            </a:xfrm>
            <a:prstGeom prst="roundRect">
              <a:avLst>
                <a:gd name="adj" fmla="val 20000"/>
              </a:avLst>
            </a:prstGeom>
            <a:solidFill>
              <a:srgbClr val="DADBF1"/>
            </a:solidFill>
            <a:ln w="7620">
              <a:solidFill>
                <a:srgbClr val="C0C1D7"/>
              </a:solidFill>
              <a:prstDash val="solid"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5" name="Text 12"/>
            <p:cNvSpPr/>
            <p:nvPr/>
          </p:nvSpPr>
          <p:spPr>
            <a:xfrm>
              <a:off x="1083112" y="5239583"/>
              <a:ext cx="209788" cy="33325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 algn="ctr">
                <a:lnSpc>
                  <a:spcPts val="2624"/>
                </a:lnSpc>
                <a:buNone/>
              </a:pPr>
              <a:r>
                <a:rPr lang="en-US" sz="2624" b="1" kern="0" spc="-79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3</a:t>
              </a:r>
              <a:endParaRPr lang="en-US" sz="2624" dirty="0"/>
            </a:p>
          </p:txBody>
        </p:sp>
        <p:sp>
          <p:nvSpPr>
            <p:cNvPr id="16" name="Text 13"/>
            <p:cNvSpPr/>
            <p:nvPr/>
          </p:nvSpPr>
          <p:spPr>
            <a:xfrm>
              <a:off x="1863720" y="5156240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66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Pydantic</a:t>
              </a:r>
              <a:endParaRPr lang="en-US" sz="2187" dirty="0"/>
            </a:p>
          </p:txBody>
        </p:sp>
        <p:sp>
          <p:nvSpPr>
            <p:cNvPr id="17" name="Text 14"/>
            <p:cNvSpPr/>
            <p:nvPr/>
          </p:nvSpPr>
          <p:spPr>
            <a:xfrm>
              <a:off x="1863720" y="5636657"/>
              <a:ext cx="8584287" cy="33325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750" kern="0" spc="-35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Herramienta para la validación y serialización de datos.</a:t>
              </a:r>
              <a:endParaRPr lang="en-US" sz="1750" dirty="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 dirty="0"/>
          </a:p>
        </p:txBody>
      </p:sp>
      <p:sp>
        <p:nvSpPr>
          <p:cNvPr id="4" name="Text 2"/>
          <p:cNvSpPr/>
          <p:nvPr/>
        </p:nvSpPr>
        <p:spPr>
          <a:xfrm>
            <a:off x="4310598" y="351092"/>
            <a:ext cx="600920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Estructura del Proyecto</a:t>
            </a:r>
            <a:endParaRPr lang="en-US" sz="4374" dirty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62CACFF-07DA-1F5E-3EF4-24161665A0F0}"/>
              </a:ext>
            </a:extLst>
          </p:cNvPr>
          <p:cNvGrpSpPr/>
          <p:nvPr/>
        </p:nvGrpSpPr>
        <p:grpSpPr>
          <a:xfrm>
            <a:off x="6262696" y="1507009"/>
            <a:ext cx="8367703" cy="751309"/>
            <a:chOff x="2037993" y="3855125"/>
            <a:chExt cx="3711701" cy="751309"/>
          </a:xfrm>
        </p:grpSpPr>
        <p:sp>
          <p:nvSpPr>
            <p:cNvPr id="5" name="Text 3"/>
            <p:cNvSpPr/>
            <p:nvPr/>
          </p:nvSpPr>
          <p:spPr>
            <a:xfrm>
              <a:off x="2037993" y="3855125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66" dirty="0">
                  <a:solidFill>
                    <a:srgbClr val="000000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main.py</a:t>
              </a:r>
              <a:endParaRPr lang="en-US" sz="2187" dirty="0"/>
            </a:p>
          </p:txBody>
        </p:sp>
        <p:sp>
          <p:nvSpPr>
            <p:cNvPr id="6" name="Text 4"/>
            <p:cNvSpPr/>
            <p:nvPr/>
          </p:nvSpPr>
          <p:spPr>
            <a:xfrm>
              <a:off x="2593347" y="4202311"/>
              <a:ext cx="3156347" cy="40412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600" kern="0" spc="-35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Archivo principal que contiene la definición de las rutas y lógica de la API.</a:t>
              </a:r>
              <a:endParaRPr lang="en-US" sz="1600" dirty="0"/>
            </a:p>
          </p:txBody>
        </p:sp>
      </p:grpSp>
      <p:grpSp>
        <p:nvGrpSpPr>
          <p:cNvPr id="14" name="Grupo 13">
            <a:extLst>
              <a:ext uri="{FF2B5EF4-FFF2-40B4-BE49-F238E27FC236}">
                <a16:creationId xmlns:a16="http://schemas.microsoft.com/office/drawing/2014/main" id="{AFC5B8CD-EFF3-5488-8666-4AB09B411700}"/>
              </a:ext>
            </a:extLst>
          </p:cNvPr>
          <p:cNvGrpSpPr/>
          <p:nvPr/>
        </p:nvGrpSpPr>
        <p:grpSpPr>
          <a:xfrm>
            <a:off x="6262695" y="2337974"/>
            <a:ext cx="8367706" cy="740069"/>
            <a:chOff x="5743932" y="3855125"/>
            <a:chExt cx="3680953" cy="740069"/>
          </a:xfrm>
        </p:grpSpPr>
        <p:sp>
          <p:nvSpPr>
            <p:cNvPr id="7" name="Text 5"/>
            <p:cNvSpPr/>
            <p:nvPr/>
          </p:nvSpPr>
          <p:spPr>
            <a:xfrm>
              <a:off x="5743932" y="3855125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66" dirty="0">
                  <a:solidFill>
                    <a:srgbClr val="000000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models.py</a:t>
              </a:r>
              <a:endParaRPr lang="en-US" sz="2187" dirty="0"/>
            </a:p>
          </p:txBody>
        </p:sp>
        <p:sp>
          <p:nvSpPr>
            <p:cNvPr id="8" name="Text 6"/>
            <p:cNvSpPr/>
            <p:nvPr/>
          </p:nvSpPr>
          <p:spPr>
            <a:xfrm>
              <a:off x="6268538" y="4196195"/>
              <a:ext cx="3156347" cy="398999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600" kern="0" spc="-35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Define los modelos de datos para la base de datos.</a:t>
              </a:r>
              <a:endParaRPr lang="en-US" sz="1600" dirty="0"/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4601684A-4FC1-95C4-4F93-CA8BAFCFF19D}"/>
              </a:ext>
            </a:extLst>
          </p:cNvPr>
          <p:cNvGrpSpPr/>
          <p:nvPr/>
        </p:nvGrpSpPr>
        <p:grpSpPr>
          <a:xfrm>
            <a:off x="6262698" y="3314343"/>
            <a:ext cx="8367701" cy="735058"/>
            <a:chOff x="9449872" y="3855125"/>
            <a:chExt cx="3688749" cy="735058"/>
          </a:xfrm>
        </p:grpSpPr>
        <p:sp>
          <p:nvSpPr>
            <p:cNvPr id="9" name="Text 7"/>
            <p:cNvSpPr/>
            <p:nvPr/>
          </p:nvSpPr>
          <p:spPr>
            <a:xfrm>
              <a:off x="9449872" y="3855125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66" dirty="0">
                  <a:solidFill>
                    <a:srgbClr val="000000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schemas.py</a:t>
              </a:r>
              <a:endParaRPr lang="en-US" sz="2187" dirty="0"/>
            </a:p>
          </p:txBody>
        </p:sp>
        <p:sp>
          <p:nvSpPr>
            <p:cNvPr id="10" name="Text 8"/>
            <p:cNvSpPr/>
            <p:nvPr/>
          </p:nvSpPr>
          <p:spPr>
            <a:xfrm>
              <a:off x="9982274" y="4191184"/>
              <a:ext cx="3156347" cy="398999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600" kern="0" spc="-35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Define los esquemas de datos para la validación y serialización.</a:t>
              </a:r>
              <a:endParaRPr lang="en-US" sz="1600" dirty="0"/>
            </a:p>
          </p:txBody>
        </p:sp>
      </p:grp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4668D7C4-1984-CE4B-430C-2AACFA195D19}"/>
              </a:ext>
            </a:extLst>
          </p:cNvPr>
          <p:cNvSpPr/>
          <p:nvPr/>
        </p:nvSpPr>
        <p:spPr>
          <a:xfrm>
            <a:off x="769111" y="1507737"/>
            <a:ext cx="3541487" cy="347186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dirty="0"/>
              <a:t>Restaurant_reservations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7DF71B51-1071-55B0-DC42-39E7859D7353}"/>
              </a:ext>
            </a:extLst>
          </p:cNvPr>
          <p:cNvSpPr/>
          <p:nvPr/>
        </p:nvSpPr>
        <p:spPr>
          <a:xfrm>
            <a:off x="1454383" y="1993821"/>
            <a:ext cx="2856215" cy="34718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dirty="0"/>
              <a:t>app/</a:t>
            </a: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DC46DE44-77EC-CCDE-2DE1-37B6FE868127}"/>
              </a:ext>
            </a:extLst>
          </p:cNvPr>
          <p:cNvSpPr/>
          <p:nvPr/>
        </p:nvSpPr>
        <p:spPr>
          <a:xfrm>
            <a:off x="1952099" y="2480489"/>
            <a:ext cx="1680413" cy="34718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__init__.py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EFCA3926-DA76-76D7-D409-740BD57E77F2}"/>
              </a:ext>
            </a:extLst>
          </p:cNvPr>
          <p:cNvSpPr/>
          <p:nvPr/>
        </p:nvSpPr>
        <p:spPr>
          <a:xfrm>
            <a:off x="1952099" y="2967157"/>
            <a:ext cx="1680413" cy="34718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main</a:t>
            </a:r>
            <a:r>
              <a:rPr lang="es-ES" sz="1600">
                <a:solidFill>
                  <a:schemeClr val="tx1"/>
                </a:solidFill>
              </a:rPr>
              <a:t>.py</a:t>
            </a:r>
            <a:endParaRPr lang="es-ES" sz="1600" dirty="0">
              <a:solidFill>
                <a:schemeClr val="tx1"/>
              </a:solidFill>
            </a:endParaRP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D3DEE33E-0AA9-7D5E-F566-EA1DDB0B289D}"/>
              </a:ext>
            </a:extLst>
          </p:cNvPr>
          <p:cNvSpPr/>
          <p:nvPr/>
        </p:nvSpPr>
        <p:spPr>
          <a:xfrm>
            <a:off x="1952094" y="3447779"/>
            <a:ext cx="1680413" cy="34718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models.py</a:t>
            </a: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E8F36364-71D9-0637-8811-1DEB6026ECF9}"/>
              </a:ext>
            </a:extLst>
          </p:cNvPr>
          <p:cNvSpPr/>
          <p:nvPr/>
        </p:nvSpPr>
        <p:spPr>
          <a:xfrm>
            <a:off x="1960093" y="4933775"/>
            <a:ext cx="1680413" cy="34718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crud.py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B0C6A860-6E0F-4C3E-EF83-552D97F553E3}"/>
              </a:ext>
            </a:extLst>
          </p:cNvPr>
          <p:cNvSpPr/>
          <p:nvPr/>
        </p:nvSpPr>
        <p:spPr>
          <a:xfrm>
            <a:off x="1949813" y="4435244"/>
            <a:ext cx="1680413" cy="34718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database.py</a:t>
            </a:r>
          </a:p>
        </p:txBody>
      </p:sp>
      <p:sp>
        <p:nvSpPr>
          <p:cNvPr id="23" name="Rectángulo: esquinas redondeadas 22">
            <a:extLst>
              <a:ext uri="{FF2B5EF4-FFF2-40B4-BE49-F238E27FC236}">
                <a16:creationId xmlns:a16="http://schemas.microsoft.com/office/drawing/2014/main" id="{0D5B484A-0A16-CEC3-18CE-A541019DD59D}"/>
              </a:ext>
            </a:extLst>
          </p:cNvPr>
          <p:cNvSpPr/>
          <p:nvPr/>
        </p:nvSpPr>
        <p:spPr>
          <a:xfrm>
            <a:off x="1960093" y="3934034"/>
            <a:ext cx="1680413" cy="34718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schemas.py</a:t>
            </a:r>
          </a:p>
        </p:txBody>
      </p:sp>
      <p:sp>
        <p:nvSpPr>
          <p:cNvPr id="24" name="Rectángulo: esquinas redondeadas 23">
            <a:extLst>
              <a:ext uri="{FF2B5EF4-FFF2-40B4-BE49-F238E27FC236}">
                <a16:creationId xmlns:a16="http://schemas.microsoft.com/office/drawing/2014/main" id="{2560068F-1AD2-0ADF-D333-A124C56A2BA2}"/>
              </a:ext>
            </a:extLst>
          </p:cNvPr>
          <p:cNvSpPr/>
          <p:nvPr/>
        </p:nvSpPr>
        <p:spPr>
          <a:xfrm>
            <a:off x="1949812" y="5422709"/>
            <a:ext cx="1680413" cy="34718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routers/</a:t>
            </a:r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EF3504AE-FF2D-3133-5C7E-8B49C2DB9D4A}"/>
              </a:ext>
            </a:extLst>
          </p:cNvPr>
          <p:cNvSpPr/>
          <p:nvPr/>
        </p:nvSpPr>
        <p:spPr>
          <a:xfrm>
            <a:off x="2342514" y="5922295"/>
            <a:ext cx="1462376" cy="34718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reservation.py</a:t>
            </a:r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DDDBBEED-AC98-5313-FE0E-3AA7C191EF8C}"/>
              </a:ext>
            </a:extLst>
          </p:cNvPr>
          <p:cNvSpPr/>
          <p:nvPr/>
        </p:nvSpPr>
        <p:spPr>
          <a:xfrm>
            <a:off x="1454383" y="6643459"/>
            <a:ext cx="2856215" cy="347186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dirty="0"/>
              <a:t>requirements.txt</a:t>
            </a:r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6A76BECD-3B23-DAAB-ED66-65CF8B7851F2}"/>
              </a:ext>
            </a:extLst>
          </p:cNvPr>
          <p:cNvGrpSpPr/>
          <p:nvPr/>
        </p:nvGrpSpPr>
        <p:grpSpPr>
          <a:xfrm>
            <a:off x="6261204" y="4291311"/>
            <a:ext cx="8369195" cy="760130"/>
            <a:chOff x="9449872" y="3855125"/>
            <a:chExt cx="3689275" cy="760130"/>
          </a:xfrm>
        </p:grpSpPr>
        <p:sp>
          <p:nvSpPr>
            <p:cNvPr id="28" name="Text 7">
              <a:extLst>
                <a:ext uri="{FF2B5EF4-FFF2-40B4-BE49-F238E27FC236}">
                  <a16:creationId xmlns:a16="http://schemas.microsoft.com/office/drawing/2014/main" id="{EC09E0B2-8564-6088-00F6-A06A93B63EC0}"/>
                </a:ext>
              </a:extLst>
            </p:cNvPr>
            <p:cNvSpPr/>
            <p:nvPr/>
          </p:nvSpPr>
          <p:spPr>
            <a:xfrm>
              <a:off x="9449872" y="3855125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66" dirty="0">
                  <a:solidFill>
                    <a:srgbClr val="000000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database.py</a:t>
              </a:r>
              <a:endParaRPr lang="en-US" sz="2187" dirty="0"/>
            </a:p>
          </p:txBody>
        </p:sp>
        <p:sp>
          <p:nvSpPr>
            <p:cNvPr id="29" name="Text 8">
              <a:extLst>
                <a:ext uri="{FF2B5EF4-FFF2-40B4-BE49-F238E27FC236}">
                  <a16:creationId xmlns:a16="http://schemas.microsoft.com/office/drawing/2014/main" id="{741810BD-2515-F539-55D8-0898707F20B2}"/>
                </a:ext>
              </a:extLst>
            </p:cNvPr>
            <p:cNvSpPr/>
            <p:nvPr/>
          </p:nvSpPr>
          <p:spPr>
            <a:xfrm>
              <a:off x="9982800" y="4220085"/>
              <a:ext cx="3156347" cy="395170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600" kern="0" spc="-35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Conexión y manejo de la base de datos.</a:t>
              </a:r>
              <a:endParaRPr lang="en-US" sz="1600" dirty="0"/>
            </a:p>
          </p:txBody>
        </p:sp>
      </p:grpSp>
      <p:grpSp>
        <p:nvGrpSpPr>
          <p:cNvPr id="30" name="Grupo 29">
            <a:extLst>
              <a:ext uri="{FF2B5EF4-FFF2-40B4-BE49-F238E27FC236}">
                <a16:creationId xmlns:a16="http://schemas.microsoft.com/office/drawing/2014/main" id="{B8B4A6EE-A6B9-B4C8-61E6-92649A3E2C88}"/>
              </a:ext>
            </a:extLst>
          </p:cNvPr>
          <p:cNvGrpSpPr/>
          <p:nvPr/>
        </p:nvGrpSpPr>
        <p:grpSpPr>
          <a:xfrm>
            <a:off x="6262697" y="5127585"/>
            <a:ext cx="8367703" cy="775147"/>
            <a:chOff x="9449872" y="3855125"/>
            <a:chExt cx="3663471" cy="775147"/>
          </a:xfrm>
        </p:grpSpPr>
        <p:sp>
          <p:nvSpPr>
            <p:cNvPr id="31" name="Text 7">
              <a:extLst>
                <a:ext uri="{FF2B5EF4-FFF2-40B4-BE49-F238E27FC236}">
                  <a16:creationId xmlns:a16="http://schemas.microsoft.com/office/drawing/2014/main" id="{4C9CA7D2-C020-13A7-DDBE-B9AA821D974E}"/>
                </a:ext>
              </a:extLst>
            </p:cNvPr>
            <p:cNvSpPr/>
            <p:nvPr/>
          </p:nvSpPr>
          <p:spPr>
            <a:xfrm>
              <a:off x="9449872" y="3855125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66" dirty="0">
                  <a:solidFill>
                    <a:srgbClr val="000000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crud.py</a:t>
              </a:r>
              <a:endParaRPr lang="en-US" sz="2187" dirty="0"/>
            </a:p>
          </p:txBody>
        </p:sp>
        <p:sp>
          <p:nvSpPr>
            <p:cNvPr id="32" name="Text 8">
              <a:extLst>
                <a:ext uri="{FF2B5EF4-FFF2-40B4-BE49-F238E27FC236}">
                  <a16:creationId xmlns:a16="http://schemas.microsoft.com/office/drawing/2014/main" id="{294B55D8-C7CF-8FA1-E211-5ED1E1403086}"/>
                </a:ext>
              </a:extLst>
            </p:cNvPr>
            <p:cNvSpPr/>
            <p:nvPr/>
          </p:nvSpPr>
          <p:spPr>
            <a:xfrm>
              <a:off x="9956996" y="4205068"/>
              <a:ext cx="3156347" cy="425204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600" kern="0" spc="-35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Operaciones para crear, leer, actualizer y eliminar datos.</a:t>
              </a:r>
              <a:endParaRPr lang="en-US" sz="1600" dirty="0"/>
            </a:p>
          </p:txBody>
        </p:sp>
      </p:grpSp>
      <p:grpSp>
        <p:nvGrpSpPr>
          <p:cNvPr id="33" name="Grupo 32">
            <a:extLst>
              <a:ext uri="{FF2B5EF4-FFF2-40B4-BE49-F238E27FC236}">
                <a16:creationId xmlns:a16="http://schemas.microsoft.com/office/drawing/2014/main" id="{DA96B652-D444-C732-7BDD-0FA46DBA2C67}"/>
              </a:ext>
            </a:extLst>
          </p:cNvPr>
          <p:cNvGrpSpPr/>
          <p:nvPr/>
        </p:nvGrpSpPr>
        <p:grpSpPr>
          <a:xfrm>
            <a:off x="6262698" y="5985741"/>
            <a:ext cx="8367701" cy="831311"/>
            <a:chOff x="9449872" y="3855125"/>
            <a:chExt cx="3648912" cy="831311"/>
          </a:xfrm>
        </p:grpSpPr>
        <p:sp>
          <p:nvSpPr>
            <p:cNvPr id="34" name="Text 7">
              <a:extLst>
                <a:ext uri="{FF2B5EF4-FFF2-40B4-BE49-F238E27FC236}">
                  <a16:creationId xmlns:a16="http://schemas.microsoft.com/office/drawing/2014/main" id="{7A566CBE-3D73-E657-78AB-0DD6FFB80475}"/>
                </a:ext>
              </a:extLst>
            </p:cNvPr>
            <p:cNvSpPr/>
            <p:nvPr/>
          </p:nvSpPr>
          <p:spPr>
            <a:xfrm>
              <a:off x="9449872" y="3855125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66" dirty="0">
                  <a:solidFill>
                    <a:srgbClr val="000000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routers.py</a:t>
              </a:r>
              <a:endParaRPr lang="en-US" sz="2187" dirty="0"/>
            </a:p>
          </p:txBody>
        </p:sp>
        <p:sp>
          <p:nvSpPr>
            <p:cNvPr id="35" name="Text 8">
              <a:extLst>
                <a:ext uri="{FF2B5EF4-FFF2-40B4-BE49-F238E27FC236}">
                  <a16:creationId xmlns:a16="http://schemas.microsoft.com/office/drawing/2014/main" id="{BC9AC136-C71F-DB08-0981-1F93B3E093E2}"/>
                </a:ext>
              </a:extLst>
            </p:cNvPr>
            <p:cNvSpPr/>
            <p:nvPr/>
          </p:nvSpPr>
          <p:spPr>
            <a:xfrm>
              <a:off x="9942437" y="4261232"/>
              <a:ext cx="3156347" cy="425204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600" kern="0" spc="-35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Rutas relacionadas con el manejo de datos.</a:t>
              </a:r>
              <a:endParaRPr lang="en-US" sz="1600" dirty="0"/>
            </a:p>
          </p:txBody>
        </p:sp>
      </p:grpSp>
      <p:grpSp>
        <p:nvGrpSpPr>
          <p:cNvPr id="36" name="Grupo 35">
            <a:extLst>
              <a:ext uri="{FF2B5EF4-FFF2-40B4-BE49-F238E27FC236}">
                <a16:creationId xmlns:a16="http://schemas.microsoft.com/office/drawing/2014/main" id="{FBB3AA9D-589B-31C4-2DA3-6E643B09EF4E}"/>
              </a:ext>
            </a:extLst>
          </p:cNvPr>
          <p:cNvGrpSpPr/>
          <p:nvPr/>
        </p:nvGrpSpPr>
        <p:grpSpPr>
          <a:xfrm>
            <a:off x="6262698" y="6895839"/>
            <a:ext cx="8367701" cy="758736"/>
            <a:chOff x="9449872" y="3855125"/>
            <a:chExt cx="3623070" cy="758736"/>
          </a:xfrm>
        </p:grpSpPr>
        <p:sp>
          <p:nvSpPr>
            <p:cNvPr id="37" name="Text 7">
              <a:extLst>
                <a:ext uri="{FF2B5EF4-FFF2-40B4-BE49-F238E27FC236}">
                  <a16:creationId xmlns:a16="http://schemas.microsoft.com/office/drawing/2014/main" id="{3C8D4184-5157-BEF2-B897-49C5F839EED8}"/>
                </a:ext>
              </a:extLst>
            </p:cNvPr>
            <p:cNvSpPr/>
            <p:nvPr/>
          </p:nvSpPr>
          <p:spPr>
            <a:xfrm>
              <a:off x="9449872" y="3855125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66" dirty="0">
                  <a:solidFill>
                    <a:srgbClr val="000000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requirements.txt</a:t>
              </a:r>
              <a:endParaRPr lang="en-US" sz="2187" dirty="0"/>
            </a:p>
          </p:txBody>
        </p:sp>
        <p:sp>
          <p:nvSpPr>
            <p:cNvPr id="38" name="Text 8">
              <a:extLst>
                <a:ext uri="{FF2B5EF4-FFF2-40B4-BE49-F238E27FC236}">
                  <a16:creationId xmlns:a16="http://schemas.microsoft.com/office/drawing/2014/main" id="{F4EB873C-AC3D-4184-0D32-C9A62402AC7D}"/>
                </a:ext>
              </a:extLst>
            </p:cNvPr>
            <p:cNvSpPr/>
            <p:nvPr/>
          </p:nvSpPr>
          <p:spPr>
            <a:xfrm>
              <a:off x="9916595" y="4188657"/>
              <a:ext cx="3156347" cy="425204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en-US" sz="1600" kern="0" spc="-35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Dependencias del proyecto.</a:t>
              </a:r>
              <a:endParaRPr lang="en-US" sz="1600" dirty="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35" name="Imagen 34" descr="Imagen de la 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F481E94A-B67B-EF7A-74B6-3EA89F8C14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59" r="56364"/>
          <a:stretch/>
        </p:blipFill>
        <p:spPr>
          <a:xfrm>
            <a:off x="10889673" y="-2612"/>
            <a:ext cx="3740727" cy="8232212"/>
          </a:xfrm>
          <a:prstGeom prst="rect">
            <a:avLst/>
          </a:prstGeom>
        </p:spPr>
      </p:pic>
      <p:sp>
        <p:nvSpPr>
          <p:cNvPr id="4" name="Text 2"/>
          <p:cNvSpPr/>
          <p:nvPr/>
        </p:nvSpPr>
        <p:spPr>
          <a:xfrm>
            <a:off x="568037" y="101823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Modelos y Esquemas</a:t>
            </a:r>
            <a:endParaRPr lang="en-US" sz="4374" dirty="0"/>
          </a:p>
        </p:txBody>
      </p:sp>
      <p:graphicFrame>
        <p:nvGraphicFramePr>
          <p:cNvPr id="31" name="Tabla 30">
            <a:extLst>
              <a:ext uri="{FF2B5EF4-FFF2-40B4-BE49-F238E27FC236}">
                <a16:creationId xmlns:a16="http://schemas.microsoft.com/office/drawing/2014/main" id="{3965D638-1879-C6E1-8764-7A9B21295C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5239916"/>
              </p:ext>
            </p:extLst>
          </p:nvPr>
        </p:nvGraphicFramePr>
        <p:xfrm>
          <a:off x="568037" y="2682743"/>
          <a:ext cx="9753600" cy="432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1942">
                  <a:extLst>
                    <a:ext uri="{9D8B030D-6E8A-4147-A177-3AD203B41FA5}">
                      <a16:colId xmlns:a16="http://schemas.microsoft.com/office/drawing/2014/main" val="3610415963"/>
                    </a:ext>
                  </a:extLst>
                </a:gridCol>
                <a:gridCol w="3554859">
                  <a:extLst>
                    <a:ext uri="{9D8B030D-6E8A-4147-A177-3AD203B41FA5}">
                      <a16:colId xmlns:a16="http://schemas.microsoft.com/office/drawing/2014/main" val="1599550582"/>
                    </a:ext>
                  </a:extLst>
                </a:gridCol>
                <a:gridCol w="3696799">
                  <a:extLst>
                    <a:ext uri="{9D8B030D-6E8A-4147-A177-3AD203B41FA5}">
                      <a16:colId xmlns:a16="http://schemas.microsoft.com/office/drawing/2014/main" val="393290904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Nombre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Tipo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Descripción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11487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ts val="2624"/>
                        </a:lnSpc>
                        <a:buNone/>
                      </a:pPr>
                      <a:r>
                        <a:rPr lang="en-US" sz="1800" kern="0" spc="-35" dirty="0">
                          <a:solidFill>
                            <a:srgbClr val="272525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Identificador único de la reserva.</a:t>
                      </a:r>
                      <a:endParaRPr 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6301588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Nombre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VARCHAR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0" spc="-35" dirty="0">
                          <a:solidFill>
                            <a:srgbClr val="272525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Nombre del cliente.</a:t>
                      </a:r>
                      <a:endParaRPr 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311112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Fecha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0" spc="-35" dirty="0">
                          <a:solidFill>
                            <a:srgbClr val="272525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Fecha de la reserva.</a:t>
                      </a:r>
                      <a:endParaRPr 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759438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Hora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0" spc="-35" dirty="0">
                          <a:solidFill>
                            <a:srgbClr val="272525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Hora de la reserva.</a:t>
                      </a:r>
                      <a:endParaRPr 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3114663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Nº personas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0" spc="-35" dirty="0">
                          <a:solidFill>
                            <a:srgbClr val="272525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Número de personas en la reserva.</a:t>
                      </a:r>
                      <a:endParaRPr lang="en-US" sz="1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353302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Text 2"/>
          <p:cNvSpPr/>
          <p:nvPr/>
        </p:nvSpPr>
        <p:spPr>
          <a:xfrm>
            <a:off x="2037993" y="174307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Operaciones CRUD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881789"/>
            <a:ext cx="2638544" cy="88868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260163" y="4103727"/>
            <a:ext cx="219420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Crear Reserva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0163" y="4584144"/>
            <a:ext cx="2194203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Endpoint para crear una nueva reserva.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6537" y="2881789"/>
            <a:ext cx="2638663" cy="88868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898707" y="4103727"/>
            <a:ext cx="21943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Leer Reservas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4898707" y="4584144"/>
            <a:ext cx="2194322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Endpoint para obtener todas las reservas o una reserva específica.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2881789"/>
            <a:ext cx="2638544" cy="88868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537371" y="4103727"/>
            <a:ext cx="219420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Actualizar Reserva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7537371" y="4584144"/>
            <a:ext cx="2194203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Endpoint para modificar los detalles de una reserva existente.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53744" y="2881789"/>
            <a:ext cx="2638663" cy="88868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175915" y="4103727"/>
            <a:ext cx="21943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Eliminar Reserva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10175915" y="4584144"/>
            <a:ext cx="2194322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Endpoint para borrar una reserva existente.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15847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Conclusiones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01910" y="2186107"/>
            <a:ext cx="44410" cy="4884896"/>
          </a:xfrm>
          <a:prstGeom prst="roundRect">
            <a:avLst>
              <a:gd name="adj" fmla="val 225151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7" name="Shape 4"/>
          <p:cNvSpPr/>
          <p:nvPr/>
        </p:nvSpPr>
        <p:spPr>
          <a:xfrm>
            <a:off x="5074027" y="266372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8" name="Shape 5"/>
          <p:cNvSpPr/>
          <p:nvPr/>
        </p:nvSpPr>
        <p:spPr>
          <a:xfrm>
            <a:off x="4574084" y="243601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9" name="Text 6"/>
          <p:cNvSpPr/>
          <p:nvPr/>
        </p:nvSpPr>
        <p:spPr>
          <a:xfrm>
            <a:off x="4747439" y="2519363"/>
            <a:ext cx="15311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b="1" kern="0" spc="-7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240827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Beneficios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2888694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Implementación rápida, gestión eficiente de reservas y mejor experiencia del cliente.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477167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3" name="Shape 10"/>
          <p:cNvSpPr/>
          <p:nvPr/>
        </p:nvSpPr>
        <p:spPr>
          <a:xfrm>
            <a:off x="4574084" y="424946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4" name="Text 11"/>
          <p:cNvSpPr/>
          <p:nvPr/>
        </p:nvSpPr>
        <p:spPr>
          <a:xfrm>
            <a:off x="4723983" y="4332803"/>
            <a:ext cx="200025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b="1" kern="0" spc="-7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42217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Desafíos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4702135"/>
            <a:ext cx="775108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Validación de datos, manejo de concurrencia y escalabilidad del sistema.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5957352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0C1D7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8" name="Shape 15"/>
          <p:cNvSpPr/>
          <p:nvPr/>
        </p:nvSpPr>
        <p:spPr>
          <a:xfrm>
            <a:off x="4574084" y="57296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s-ES"/>
          </a:p>
        </p:txBody>
      </p:sp>
      <p:sp>
        <p:nvSpPr>
          <p:cNvPr id="19" name="Text 16"/>
          <p:cNvSpPr/>
          <p:nvPr/>
        </p:nvSpPr>
        <p:spPr>
          <a:xfrm>
            <a:off x="4719102" y="5812988"/>
            <a:ext cx="20978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b="1" kern="0" spc="-7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57019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Futuras Mejoras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182320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Integración con frontend, notificaciones por correo electrónico y reportes de uso.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371</Words>
  <Application>Microsoft Office PowerPoint</Application>
  <PresentationFormat>Personalizado</PresentationFormat>
  <Paragraphs>91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Inter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Rodrigo Xavier Álvarez</cp:lastModifiedBy>
  <cp:revision>2</cp:revision>
  <dcterms:created xsi:type="dcterms:W3CDTF">2024-06-16T08:16:23Z</dcterms:created>
  <dcterms:modified xsi:type="dcterms:W3CDTF">2024-06-16T10:16:03Z</dcterms:modified>
</cp:coreProperties>
</file>